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webextensions/webextension1.xml" ContentType="application/vnd.ms-office.webextension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9" r:id="rId4"/>
  </p:sldMasterIdLst>
  <p:sldIdLst>
    <p:sldId id="256" r:id="rId5"/>
    <p:sldId id="258" r:id="rId6"/>
    <p:sldId id="259" r:id="rId7"/>
    <p:sldId id="260" r:id="rId8"/>
    <p:sldId id="266" r:id="rId9"/>
    <p:sldId id="261" r:id="rId10"/>
    <p:sldId id="267" r:id="rId11"/>
    <p:sldId id="257" r:id="rId12"/>
    <p:sldId id="262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15E33C-A077-AF95-BB27-7949246B51AD}" v="2" dt="2020-01-19T18:20:20.446"/>
    <p1510:client id="{BDDDA903-C027-326A-F73A-E780216ED9A0}" v="5" dt="2020-01-21T12:28:27.343"/>
    <p1510:client id="{D657DEDB-616E-E362-E0DD-6E4FDF2E78AC}" v="59" dt="2020-01-19T15:22:59.853"/>
    <p1510:client id="{EB38A029-D19A-4FDF-853E-0EE34BBD8B7B}" v="985" dt="2020-01-19T18:10:57.494"/>
    <p1510:client id="{EE994997-1B36-C417-1437-2C17E2833213}" v="1052" dt="2020-01-19T15:16:39.3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182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387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4737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0565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94269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6076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243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682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228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864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726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708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238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009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047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1/22/2020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763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545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microsoft.com/office/2011/relationships/webextension" Target="../webextensions/webextension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8067" y="2677968"/>
            <a:ext cx="4358894" cy="2254250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hr-HR" sz="4400" b="1" dirty="0">
                <a:solidFill>
                  <a:schemeClr val="bg1"/>
                </a:solidFill>
                <a:latin typeface="+mn-lt"/>
                <a:cs typeface="Calibri Light"/>
              </a:rPr>
              <a:t>Predstavljanje tableta</a:t>
            </a:r>
            <a:r>
              <a:rPr lang="hr-HR" sz="4400" b="1" dirty="0">
                <a:latin typeface="+mn-lt"/>
                <a:cs typeface="Calibri Light"/>
              </a:rPr>
              <a:t/>
            </a:r>
            <a:br>
              <a:rPr lang="hr-HR" sz="4400" b="1" dirty="0">
                <a:latin typeface="+mn-lt"/>
                <a:cs typeface="Calibri Light"/>
              </a:rPr>
            </a:br>
            <a:r>
              <a:rPr lang="hr-HR" sz="4400" b="1" dirty="0">
                <a:solidFill>
                  <a:schemeClr val="bg1"/>
                </a:solidFill>
                <a:latin typeface="+mn-lt"/>
                <a:cs typeface="Calibri Light"/>
              </a:rPr>
              <a:t>dobivenih u sklopu projekta</a:t>
            </a:r>
            <a:r>
              <a:rPr lang="hr-HR" sz="4400" b="1" dirty="0">
                <a:latin typeface="+mn-lt"/>
                <a:cs typeface="Calibri Light"/>
              </a:rPr>
              <a:t/>
            </a:r>
            <a:br>
              <a:rPr lang="hr-HR" sz="4400" b="1" dirty="0">
                <a:latin typeface="+mn-lt"/>
                <a:cs typeface="Calibri Light"/>
              </a:rPr>
            </a:br>
            <a:r>
              <a:rPr lang="hr-HR" sz="4400" b="1" dirty="0">
                <a:solidFill>
                  <a:schemeClr val="bg1"/>
                </a:solidFill>
                <a:latin typeface="+mn-lt"/>
                <a:cs typeface="Calibri Light"/>
              </a:rPr>
              <a:t>Škola za život</a:t>
            </a:r>
          </a:p>
        </p:txBody>
      </p:sp>
      <p:sp>
        <p:nvSpPr>
          <p:cNvPr id="3" name="TekstniOkvir 2"/>
          <p:cNvSpPr txBox="1"/>
          <p:nvPr/>
        </p:nvSpPr>
        <p:spPr>
          <a:xfrm>
            <a:off x="3647639" y="5597236"/>
            <a:ext cx="390042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3200" dirty="0" smtClean="0">
                <a:solidFill>
                  <a:schemeClr val="bg1"/>
                </a:solidFill>
              </a:rPr>
              <a:t>Osnovna škola Čavle</a:t>
            </a:r>
          </a:p>
          <a:p>
            <a:pPr algn="ctr"/>
            <a:r>
              <a:rPr lang="hr-HR" sz="3200" dirty="0" smtClean="0">
                <a:solidFill>
                  <a:schemeClr val="bg1"/>
                </a:solidFill>
              </a:rPr>
              <a:t>Siječanj 2020.</a:t>
            </a:r>
            <a:endParaRPr lang="hr-HR" sz="3200" dirty="0">
              <a:solidFill>
                <a:schemeClr val="bg1"/>
              </a:solidFill>
            </a:endParaRP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853" y="4170218"/>
            <a:ext cx="152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345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Primjena politike zaključavanja uređaja potrebna je za osnovnu zaštitu uređaja, ali i nužna za korištenje digitalnih certifikata na uređaju</a:t>
            </a:r>
            <a:r>
              <a:rPr lang="hr-HR" sz="2400" dirty="0" smtClean="0"/>
              <a:t>. </a:t>
            </a:r>
          </a:p>
          <a:p>
            <a:r>
              <a:rPr lang="hr-HR" sz="2800" b="1" dirty="0" smtClean="0"/>
              <a:t>Na svim </a:t>
            </a:r>
            <a:r>
              <a:rPr lang="hr-HR" sz="2800" b="1" dirty="0" err="1" smtClean="0"/>
              <a:t>tabletima</a:t>
            </a:r>
            <a:r>
              <a:rPr lang="hr-HR" sz="2800" b="1" dirty="0" smtClean="0"/>
              <a:t> postavljen je </a:t>
            </a:r>
            <a:r>
              <a:rPr lang="hr-HR" sz="2800" b="1" dirty="0" smtClean="0">
                <a:solidFill>
                  <a:schemeClr val="accent2">
                    <a:lumMod val="75000"/>
                  </a:schemeClr>
                </a:solidFill>
              </a:rPr>
              <a:t>PIN 1234</a:t>
            </a:r>
            <a:r>
              <a:rPr lang="hr-HR" sz="2800" b="1" dirty="0" smtClean="0"/>
              <a:t>. </a:t>
            </a:r>
          </a:p>
          <a:p>
            <a:r>
              <a:rPr lang="hr-HR" sz="2400" dirty="0" smtClean="0"/>
              <a:t>Učenik može promijeniti svoj PIN u postavkama uređaja.</a:t>
            </a:r>
          </a:p>
          <a:p>
            <a:r>
              <a:rPr lang="hr-HR" sz="2400" dirty="0" smtClean="0"/>
              <a:t>Ukoliko učenik zaboravi PIN neka kontaktira administratora uređaja u školi (Maja Rendić).</a:t>
            </a:r>
            <a:endParaRPr lang="hr-HR" sz="24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1A41BE5-63CB-44A9-84CF-D6FB9515B000}"/>
              </a:ext>
            </a:extLst>
          </p:cNvPr>
          <p:cNvSpPr txBox="1">
            <a:spLocks/>
          </p:cNvSpPr>
          <p:nvPr/>
        </p:nvSpPr>
        <p:spPr>
          <a:xfrm>
            <a:off x="829734" y="7620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r-HR" smtClean="0">
                <a:ea typeface="+mj-lt"/>
                <a:cs typeface="+mj-lt"/>
              </a:rPr>
              <a:t>Administriranje tableta:</a:t>
            </a:r>
            <a:endParaRPr lang="hr-HR" dirty="0"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731483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41BE5-63CB-44A9-84CF-D6FB9515B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>
                <a:ea typeface="+mj-lt"/>
                <a:cs typeface="+mj-lt"/>
              </a:rPr>
              <a:t>Javna nabava tableta</a:t>
            </a:r>
            <a:endParaRPr lang="hr-HR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3E01C-BC49-4013-A42E-121EACF5F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777646"/>
            <a:ext cx="10629900" cy="433988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z="2400" b="1" dirty="0">
                <a:ea typeface="+mn-lt"/>
                <a:cs typeface="+mn-lt"/>
              </a:rPr>
              <a:t>Ministarstvo znanosti i obrazovanja </a:t>
            </a:r>
            <a:r>
              <a:rPr lang="hr-HR" sz="2400" dirty="0">
                <a:ea typeface="+mn-lt"/>
                <a:cs typeface="+mn-lt"/>
              </a:rPr>
              <a:t>nabavilo je </a:t>
            </a:r>
            <a:r>
              <a:rPr lang="hr-HR" sz="2400" dirty="0"/>
              <a:t>tablete za učenike</a:t>
            </a:r>
            <a:br>
              <a:rPr lang="hr-HR" sz="2400" dirty="0"/>
            </a:br>
            <a:r>
              <a:rPr lang="hr-HR" sz="2400" dirty="0"/>
              <a:t>prvih, petih i sedmih razreda u školskoj godini 2019./2020. u sklopu </a:t>
            </a:r>
            <a:br>
              <a:rPr lang="hr-HR" sz="2400" dirty="0"/>
            </a:br>
            <a:r>
              <a:rPr lang="hr-HR" sz="2400" dirty="0"/>
              <a:t>projekta</a:t>
            </a:r>
            <a:r>
              <a:rPr lang="hr-HR" sz="2400" dirty="0">
                <a:ea typeface="+mn-lt"/>
                <a:cs typeface="+mn-lt"/>
              </a:rPr>
              <a:t> </a:t>
            </a:r>
            <a:r>
              <a:rPr lang="hr-HR" sz="2400" b="1" dirty="0">
                <a:ea typeface="+mn-lt"/>
                <a:cs typeface="+mn-lt"/>
              </a:rPr>
              <a:t>Podrška provedbi Cjelovite </a:t>
            </a:r>
            <a:r>
              <a:rPr lang="hr-HR" sz="2400" b="1" dirty="0" err="1">
                <a:ea typeface="+mn-lt"/>
                <a:cs typeface="+mn-lt"/>
              </a:rPr>
              <a:t>kurikularne</a:t>
            </a:r>
            <a:r>
              <a:rPr lang="hr-HR" sz="2400" b="1" dirty="0">
                <a:ea typeface="+mn-lt"/>
                <a:cs typeface="+mn-lt"/>
              </a:rPr>
              <a:t> reforme Škola za život – faza II (CKR II) </a:t>
            </a:r>
            <a:r>
              <a:rPr lang="hr-HR" sz="2400" dirty="0">
                <a:ea typeface="+mn-lt"/>
                <a:cs typeface="+mn-lt"/>
              </a:rPr>
              <a:t>sufinanciranog u okviru </a:t>
            </a:r>
            <a:r>
              <a:rPr lang="hr-HR" sz="2400" b="1" dirty="0">
                <a:ea typeface="+mn-lt"/>
                <a:cs typeface="+mn-lt"/>
              </a:rPr>
              <a:t>Operativnog programa Učinkoviti ljudski potencijali 2014. – 2020. Europskog socijalnog fonda </a:t>
            </a:r>
            <a:endParaRPr lang="hr-HR" sz="2400" dirty="0">
              <a:ea typeface="+mn-lt"/>
              <a:cs typeface="+mn-lt"/>
            </a:endParaRPr>
          </a:p>
          <a:p>
            <a:r>
              <a:rPr lang="hr-HR" sz="2400" b="1" dirty="0">
                <a:ea typeface="+mn-lt"/>
                <a:cs typeface="+mn-lt"/>
              </a:rPr>
              <a:t>Središnji državni ured za središnju javnu nabavu</a:t>
            </a:r>
            <a:r>
              <a:rPr lang="hr-HR" sz="2400" dirty="0">
                <a:ea typeface="+mn-lt"/>
                <a:cs typeface="+mn-lt"/>
              </a:rPr>
              <a:t> </a:t>
            </a:r>
            <a:r>
              <a:rPr lang="hr-HR" sz="2400" dirty="0">
                <a:latin typeface="Calibri"/>
                <a:ea typeface="+mn-lt"/>
                <a:cs typeface="Calibri Light"/>
              </a:rPr>
              <a:t>proveo je javnu nabavu tableta </a:t>
            </a:r>
            <a:r>
              <a:rPr lang="hr-HR" sz="2400" dirty="0">
                <a:ea typeface="+mn-lt"/>
                <a:cs typeface="+mn-lt"/>
              </a:rPr>
              <a:t>u suradnji sa </a:t>
            </a:r>
            <a:r>
              <a:rPr lang="hr-HR" sz="2400" b="1" dirty="0">
                <a:ea typeface="+mn-lt"/>
                <a:cs typeface="+mn-lt"/>
              </a:rPr>
              <a:t>Središnjim državnim uredom za digitalno društvo</a:t>
            </a:r>
            <a:r>
              <a:rPr lang="hr-HR" sz="2400" dirty="0">
                <a:ea typeface="+mn-lt"/>
                <a:cs typeface="+mn-lt"/>
              </a:rPr>
              <a:t> i </a:t>
            </a:r>
            <a:r>
              <a:rPr lang="hr-HR" sz="2400" b="1" dirty="0">
                <a:ea typeface="+mn-lt"/>
                <a:cs typeface="+mn-lt"/>
              </a:rPr>
              <a:t>Ministarstvom znanosti i obrazovanja</a:t>
            </a:r>
            <a:r>
              <a:rPr lang="hr-HR" sz="2400" dirty="0">
                <a:ea typeface="+mn-lt"/>
                <a:cs typeface="+mn-lt"/>
              </a:rPr>
              <a:t>, u skladu s pravilima </a:t>
            </a:r>
            <a:r>
              <a:rPr lang="hr-HR" sz="2400" b="1" dirty="0">
                <a:ea typeface="+mn-lt"/>
                <a:cs typeface="+mn-lt"/>
              </a:rPr>
              <a:t>europskih fondova</a:t>
            </a:r>
            <a:r>
              <a:rPr lang="hr-HR" sz="2400" dirty="0">
                <a:ea typeface="+mn-lt"/>
                <a:cs typeface="+mn-lt"/>
              </a:rPr>
              <a:t> te u skladu sa </a:t>
            </a:r>
            <a:r>
              <a:rPr lang="hr-HR" sz="2400" b="1" dirty="0">
                <a:ea typeface="+mn-lt"/>
                <a:cs typeface="+mn-lt"/>
              </a:rPr>
              <a:t>Zakonom o javnoj nabavi</a:t>
            </a:r>
            <a:r>
              <a:rPr lang="hr-HR" sz="2400" dirty="0">
                <a:ea typeface="+mn-lt"/>
                <a:cs typeface="+mn-lt"/>
              </a:rPr>
              <a:t>.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3121032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41BE5-63CB-44A9-84CF-D6FB9515B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>
                <a:ea typeface="+mj-lt"/>
                <a:cs typeface="+mj-lt"/>
              </a:rPr>
              <a:t>Isporuka tableta</a:t>
            </a:r>
            <a:endParaRPr lang="hr-HR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3E01C-BC49-4013-A42E-121EACF5F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684" y="1690688"/>
            <a:ext cx="10830388" cy="491793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hr-HR" b="1" dirty="0">
                <a:ea typeface="+mn-lt"/>
                <a:cs typeface="+mn-lt"/>
              </a:rPr>
              <a:t>Isporuka prve grupe</a:t>
            </a:r>
            <a:r>
              <a:rPr lang="hr-HR" dirty="0">
                <a:ea typeface="+mn-lt"/>
                <a:cs typeface="+mn-lt"/>
              </a:rPr>
              <a:t> započela je 16.12. 2019. i trajala do 14.1.2020. za</a:t>
            </a:r>
            <a:endParaRPr lang="hr-HR" dirty="0">
              <a:cs typeface="Calibri"/>
            </a:endParaRPr>
          </a:p>
          <a:p>
            <a:pPr lvl="1">
              <a:buFontTx/>
              <a:buChar char="-"/>
            </a:pPr>
            <a:r>
              <a:rPr lang="hr-HR" sz="2800" dirty="0">
                <a:ea typeface="+mn-lt"/>
                <a:cs typeface="+mn-lt"/>
              </a:rPr>
              <a:t>sve učenike koji su </a:t>
            </a:r>
            <a:r>
              <a:rPr lang="hr-HR" sz="2800" dirty="0" smtClean="0">
                <a:ea typeface="+mn-lt"/>
                <a:cs typeface="+mn-lt"/>
              </a:rPr>
              <a:t>upisali peti </a:t>
            </a:r>
            <a:r>
              <a:rPr lang="hr-HR" sz="2800" dirty="0">
                <a:ea typeface="+mn-lt"/>
                <a:cs typeface="+mn-lt"/>
              </a:rPr>
              <a:t>ili sedmi razred u 2019.</a:t>
            </a:r>
          </a:p>
          <a:p>
            <a:pPr lvl="1">
              <a:buFontTx/>
              <a:buChar char="-"/>
            </a:pPr>
            <a:r>
              <a:rPr lang="hr-HR" sz="2800" dirty="0">
                <a:ea typeface="+mn-lt"/>
                <a:cs typeface="+mn-lt"/>
              </a:rPr>
              <a:t>učenike prvih razreda </a:t>
            </a:r>
            <a:r>
              <a:rPr lang="hr-HR" sz="2800" dirty="0" smtClean="0">
                <a:ea typeface="+mn-lt"/>
                <a:cs typeface="+mn-lt"/>
              </a:rPr>
              <a:t>(upisanih 2019</a:t>
            </a:r>
            <a:r>
              <a:rPr lang="hr-HR" sz="2800" dirty="0">
                <a:ea typeface="+mn-lt"/>
                <a:cs typeface="+mn-lt"/>
              </a:rPr>
              <a:t>.) u omjeru 1 </a:t>
            </a:r>
            <a:r>
              <a:rPr lang="hr-HR" sz="2800" dirty="0" err="1">
                <a:ea typeface="+mn-lt"/>
                <a:cs typeface="+mn-lt"/>
              </a:rPr>
              <a:t>tablet</a:t>
            </a:r>
            <a:r>
              <a:rPr lang="hr-HR" sz="2800" dirty="0">
                <a:ea typeface="+mn-lt"/>
                <a:cs typeface="+mn-lt"/>
              </a:rPr>
              <a:t> na 4 učenika</a:t>
            </a:r>
          </a:p>
          <a:p>
            <a:r>
              <a:rPr lang="hr-HR" b="1" dirty="0">
                <a:ea typeface="+mn-lt"/>
                <a:cs typeface="+mn-lt"/>
              </a:rPr>
              <a:t>U 2020. nabavljaju se tableti za drugu grupu</a:t>
            </a:r>
            <a:r>
              <a:rPr lang="hr-HR" dirty="0">
                <a:ea typeface="+mn-lt"/>
                <a:cs typeface="+mn-lt"/>
              </a:rPr>
              <a:t>:</a:t>
            </a:r>
            <a:endParaRPr lang="hr-HR" dirty="0"/>
          </a:p>
          <a:p>
            <a:pPr marL="457200" lvl="1" indent="0">
              <a:buNone/>
            </a:pPr>
            <a:r>
              <a:rPr lang="hr-HR" sz="2800" dirty="0">
                <a:ea typeface="+mn-lt"/>
                <a:cs typeface="+mn-lt"/>
              </a:rPr>
              <a:t> - učenike koji </a:t>
            </a:r>
            <a:r>
              <a:rPr lang="hr-HR" sz="2800" dirty="0" smtClean="0">
                <a:ea typeface="+mn-lt"/>
                <a:cs typeface="+mn-lt"/>
              </a:rPr>
              <a:t>će upisati </a:t>
            </a:r>
            <a:r>
              <a:rPr lang="hr-HR" sz="2800" dirty="0">
                <a:ea typeface="+mn-lt"/>
                <a:cs typeface="+mn-lt"/>
              </a:rPr>
              <a:t>peti </a:t>
            </a:r>
            <a:r>
              <a:rPr lang="hr-HR" sz="2800" dirty="0" smtClean="0">
                <a:ea typeface="+mn-lt"/>
                <a:cs typeface="+mn-lt"/>
              </a:rPr>
              <a:t>ili </a:t>
            </a:r>
            <a:r>
              <a:rPr lang="hr-HR" sz="2800" dirty="0">
                <a:ea typeface="+mn-lt"/>
                <a:cs typeface="+mn-lt"/>
              </a:rPr>
              <a:t>sedmi razred u 2020.</a:t>
            </a:r>
          </a:p>
          <a:p>
            <a:pPr marL="457200" lvl="1" indent="0">
              <a:buNone/>
            </a:pPr>
            <a:r>
              <a:rPr lang="hr-HR" sz="2800" dirty="0">
                <a:ea typeface="+mn-lt"/>
                <a:cs typeface="+mn-lt"/>
              </a:rPr>
              <a:t> - učenike prvih </a:t>
            </a:r>
            <a:r>
              <a:rPr lang="hr-HR" sz="2800" dirty="0" smtClean="0">
                <a:ea typeface="+mn-lt"/>
                <a:cs typeface="+mn-lt"/>
              </a:rPr>
              <a:t>razreda (upisanih 2020</a:t>
            </a:r>
            <a:r>
              <a:rPr lang="hr-HR" sz="2800" dirty="0">
                <a:ea typeface="+mn-lt"/>
                <a:cs typeface="+mn-lt"/>
              </a:rPr>
              <a:t>.) u omjeru 1 </a:t>
            </a:r>
            <a:r>
              <a:rPr lang="hr-HR" sz="2800" dirty="0" err="1">
                <a:ea typeface="+mn-lt"/>
                <a:cs typeface="+mn-lt"/>
              </a:rPr>
              <a:t>tablet</a:t>
            </a:r>
            <a:r>
              <a:rPr lang="hr-HR" sz="2800" dirty="0">
                <a:ea typeface="+mn-lt"/>
                <a:cs typeface="+mn-lt"/>
              </a:rPr>
              <a:t> na </a:t>
            </a:r>
            <a:r>
              <a:rPr lang="hr-HR" sz="2800" dirty="0" smtClean="0">
                <a:ea typeface="+mn-lt"/>
                <a:cs typeface="+mn-lt"/>
              </a:rPr>
              <a:t>4 učenika</a:t>
            </a:r>
            <a:endParaRPr lang="hr-HR" sz="2800" dirty="0">
              <a:ea typeface="+mn-lt"/>
              <a:cs typeface="+mn-lt"/>
            </a:endParaRPr>
          </a:p>
          <a:p>
            <a:r>
              <a:rPr lang="hr-HR" b="1" dirty="0">
                <a:ea typeface="+mn-lt"/>
                <a:cs typeface="+mn-lt"/>
              </a:rPr>
              <a:t>U 2021. nabavljaju se tableti za treću grupu: </a:t>
            </a:r>
            <a:endParaRPr lang="hr-HR" dirty="0">
              <a:ea typeface="+mn-lt"/>
              <a:cs typeface="+mn-lt"/>
            </a:endParaRPr>
          </a:p>
          <a:p>
            <a:pPr marL="457200" lvl="1" indent="0">
              <a:buNone/>
            </a:pPr>
            <a:r>
              <a:rPr lang="hr-HR" sz="2800" dirty="0">
                <a:ea typeface="+mn-lt"/>
                <a:cs typeface="+mn-lt"/>
              </a:rPr>
              <a:t>- učenike prvih razreda (2021.) u omjeru 1 </a:t>
            </a:r>
            <a:r>
              <a:rPr lang="hr-HR" sz="2800" dirty="0" err="1">
                <a:ea typeface="+mn-lt"/>
                <a:cs typeface="+mn-lt"/>
              </a:rPr>
              <a:t>tablet</a:t>
            </a:r>
            <a:r>
              <a:rPr lang="hr-HR" sz="2800" dirty="0">
                <a:ea typeface="+mn-lt"/>
                <a:cs typeface="+mn-lt"/>
              </a:rPr>
              <a:t> na 4 učenika </a:t>
            </a:r>
            <a:endParaRPr lang="hr-HR" sz="2800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497441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41BE5-63CB-44A9-84CF-D6FB9515B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>
                <a:ea typeface="+mj-lt"/>
                <a:cs typeface="+mj-lt"/>
              </a:rPr>
              <a:t>Zaduživanje tableta</a:t>
            </a:r>
            <a:endParaRPr lang="hr-HR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3E01C-BC49-4013-A42E-121EACF5F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1728"/>
            <a:ext cx="10700208" cy="5041147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hr-HR" sz="2400" b="1"/>
              <a:t>Ravnatelj </a:t>
            </a:r>
            <a:r>
              <a:rPr lang="hr-HR" sz="2400"/>
              <a:t>odlučuje o distribuciji i </a:t>
            </a:r>
            <a:r>
              <a:rPr lang="hr-HR" sz="2400" b="1"/>
              <a:t>načinu zaduživanja tableta u školi</a:t>
            </a:r>
          </a:p>
          <a:p>
            <a:r>
              <a:rPr lang="hr-HR" sz="2400" b="1"/>
              <a:t>Za učenike petih i sedmih razreda </a:t>
            </a:r>
            <a:r>
              <a:rPr lang="hr-HR" sz="2400"/>
              <a:t>planirano je individualno korištenje tableta te ih učenici mogu koristiti i u školi i kod kuće. </a:t>
            </a:r>
          </a:p>
          <a:p>
            <a:r>
              <a:rPr lang="hr-HR" sz="2400">
                <a:ea typeface="+mn-lt"/>
                <a:cs typeface="+mn-lt"/>
              </a:rPr>
              <a:t>Škola će za ovu školsku godinu </a:t>
            </a:r>
            <a:r>
              <a:rPr lang="hr-HR" sz="2400" b="1">
                <a:ea typeface="+mn-lt"/>
                <a:cs typeface="+mn-lt"/>
              </a:rPr>
              <a:t>dati tablete na korištenje</a:t>
            </a:r>
            <a:r>
              <a:rPr lang="hr-HR" sz="2400">
                <a:ea typeface="+mn-lt"/>
                <a:cs typeface="+mn-lt"/>
              </a:rPr>
              <a:t> učenicima </a:t>
            </a:r>
            <a:r>
              <a:rPr lang="hr-HR" sz="2400" b="1">
                <a:ea typeface="+mn-lt"/>
                <a:cs typeface="+mn-lt"/>
              </a:rPr>
              <a:t>5. i 7. razreda</a:t>
            </a:r>
            <a:r>
              <a:rPr lang="hr-HR" sz="2400">
                <a:ea typeface="+mn-lt"/>
                <a:cs typeface="+mn-lt"/>
              </a:rPr>
              <a:t> koji će ih </a:t>
            </a:r>
            <a:r>
              <a:rPr lang="hr-HR" sz="2400" b="1">
                <a:ea typeface="+mn-lt"/>
                <a:cs typeface="+mn-lt"/>
              </a:rPr>
              <a:t>koristiti više godina</a:t>
            </a:r>
            <a:r>
              <a:rPr lang="hr-HR" sz="2400">
                <a:ea typeface="+mn-lt"/>
                <a:cs typeface="+mn-lt"/>
              </a:rPr>
              <a:t> odnosno </a:t>
            </a:r>
            <a:r>
              <a:rPr lang="hr-HR" sz="2400" b="1">
                <a:ea typeface="+mn-lt"/>
                <a:cs typeface="+mn-lt"/>
              </a:rPr>
              <a:t>do kraja njihovog osnovnog obrazovanja</a:t>
            </a:r>
            <a:r>
              <a:rPr lang="hr-HR" sz="2400">
                <a:ea typeface="+mn-lt"/>
                <a:cs typeface="+mn-lt"/>
              </a:rPr>
              <a:t>. </a:t>
            </a:r>
          </a:p>
          <a:p>
            <a:r>
              <a:rPr lang="hr-HR" sz="2400"/>
              <a:t>Tableti koji su planirani za učenike nižih razreda u pravilu ostaju u školi.</a:t>
            </a:r>
          </a:p>
          <a:p>
            <a:r>
              <a:rPr lang="hr-HR" sz="2400" b="1">
                <a:ea typeface="+mn-lt"/>
                <a:cs typeface="+mn-lt"/>
              </a:rPr>
              <a:t>Učenici od 1. do 4. razreda osnovne škole</a:t>
            </a:r>
            <a:r>
              <a:rPr lang="hr-HR" sz="2400">
                <a:ea typeface="+mn-lt"/>
                <a:cs typeface="+mn-lt"/>
              </a:rPr>
              <a:t> u nastavi će koristiti tablete pod nadzorom učitelja i u grupnom radu </a:t>
            </a:r>
            <a:r>
              <a:rPr lang="hr-HR" sz="2400" b="1">
                <a:ea typeface="+mn-lt"/>
                <a:cs typeface="+mn-lt"/>
              </a:rPr>
              <a:t>u omjeru 4 učenika na 1 tablet</a:t>
            </a:r>
            <a:r>
              <a:rPr lang="hr-HR" sz="2400">
                <a:ea typeface="+mn-lt"/>
                <a:cs typeface="+mn-lt"/>
              </a:rPr>
              <a:t>. </a:t>
            </a:r>
          </a:p>
          <a:p>
            <a:r>
              <a:rPr lang="hr-HR" sz="2400">
                <a:ea typeface="+mn-lt"/>
                <a:cs typeface="+mn-lt"/>
              </a:rPr>
              <a:t>Dinamiku korištenja tableta definirat će sam učitelj ovisno o planiranom nastavnom procesu</a:t>
            </a:r>
            <a:r>
              <a:rPr lang="hr-HR" sz="2400"/>
              <a:t> kako bi učenici pomoću tableta ostvarili odgojno-obrazovne ishode. </a:t>
            </a:r>
          </a:p>
          <a:p>
            <a:r>
              <a:rPr lang="hr-HR" sz="2400"/>
              <a:t>Prilikom planiranja nastave uzeti ćemo u obzir opterećenja školskih torba i učitelj neće inzistirati istovremeno nošenje tableta i udžbenika.</a:t>
            </a:r>
            <a:endParaRPr lang="hr-HR" sz="2400">
              <a:cs typeface="Calibri" panose="020F0502020204030204"/>
            </a:endParaRPr>
          </a:p>
          <a:p>
            <a:pPr marL="0" indent="0">
              <a:buNone/>
            </a:pPr>
            <a:endParaRPr lang="hr-HR" sz="240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864910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41BE5-63CB-44A9-84CF-D6FB9515B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Postupci u slučaju oštećenja tableta</a:t>
            </a:r>
            <a:endParaRPr lang="hr-HR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3E01C-BC49-4013-A42E-121EACF5F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100" y="1752594"/>
            <a:ext cx="10394707" cy="448795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z="2400" b="1" dirty="0"/>
              <a:t>Ravnatelj </a:t>
            </a:r>
            <a:r>
              <a:rPr lang="hr-HR" sz="2400" dirty="0"/>
              <a:t>odlučuje o eventualnoj </a:t>
            </a:r>
            <a:r>
              <a:rPr lang="hr-HR" sz="2400" b="1" dirty="0"/>
              <a:t>naknadi štete </a:t>
            </a:r>
            <a:r>
              <a:rPr lang="hr-HR" sz="2400" dirty="0"/>
              <a:t>za njihovo namjerno oštećivanje, što ne pokriva garancija.</a:t>
            </a:r>
          </a:p>
          <a:p>
            <a:r>
              <a:rPr lang="hr-HR" sz="2400" dirty="0"/>
              <a:t>Svaki </a:t>
            </a:r>
            <a:r>
              <a:rPr lang="hr-HR" sz="2400" dirty="0" err="1"/>
              <a:t>tablet</a:t>
            </a:r>
            <a:r>
              <a:rPr lang="hr-HR" sz="2400" dirty="0"/>
              <a:t> opremljen je i </a:t>
            </a:r>
            <a:r>
              <a:rPr lang="hr-HR" sz="2400" b="1" dirty="0"/>
              <a:t>dodatnom zaštitnom navlakom </a:t>
            </a:r>
            <a:r>
              <a:rPr lang="hr-HR" sz="2400" dirty="0"/>
              <a:t>kako bi se spriječilo pucanje zaslona.</a:t>
            </a:r>
          </a:p>
          <a:p>
            <a:pPr marL="0" indent="0">
              <a:buNone/>
            </a:pPr>
            <a:endParaRPr lang="hr-HR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29307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41BE5-63CB-44A9-84CF-D6FB9515B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>
                <a:ea typeface="+mj-lt"/>
                <a:cs typeface="+mj-lt"/>
              </a:rPr>
              <a:t>Spajanje tableta na internet</a:t>
            </a:r>
            <a:endParaRPr lang="hr-HR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3E01C-BC49-4013-A42E-121EACF5F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293" y="1557522"/>
            <a:ext cx="10892901" cy="4505927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hr-HR" sz="2400" dirty="0"/>
              <a:t>Tableti će se najčešće </a:t>
            </a:r>
            <a:r>
              <a:rPr lang="hr-HR" sz="2400" b="1" dirty="0"/>
              <a:t>spajati na bežičnu mrežu</a:t>
            </a:r>
            <a:r>
              <a:rPr lang="hr-HR" sz="2400" dirty="0"/>
              <a:t>, ali svaki ima mogućnost korištenja </a:t>
            </a:r>
            <a:r>
              <a:rPr lang="hr-HR" sz="2400" b="1" dirty="0"/>
              <a:t>SIM kartica </a:t>
            </a:r>
            <a:r>
              <a:rPr lang="hr-HR" sz="2400" dirty="0"/>
              <a:t>od ponuđenih </a:t>
            </a:r>
            <a:r>
              <a:rPr lang="hr-HR" sz="2400" dirty="0" err="1"/>
              <a:t>teleoperatera</a:t>
            </a:r>
            <a:r>
              <a:rPr lang="hr-HR" sz="2400" dirty="0"/>
              <a:t> (A1, Hrvatski telekom ili Tele2)</a:t>
            </a:r>
          </a:p>
          <a:p>
            <a:r>
              <a:rPr lang="hr-HR" sz="2400" dirty="0"/>
              <a:t>Uz dostavljene SIM kartice </a:t>
            </a:r>
            <a:r>
              <a:rPr lang="hr-HR" sz="2400" dirty="0" err="1"/>
              <a:t>teleoperateri</a:t>
            </a:r>
            <a:r>
              <a:rPr lang="hr-HR" sz="2400" dirty="0"/>
              <a:t> dostavljaju i detaljnije opise svojih ponuda, koje između ostalog uključuju:</a:t>
            </a:r>
            <a:endParaRPr lang="hr-HR" sz="2400" dirty="0">
              <a:cs typeface="Calibri"/>
            </a:endParaRPr>
          </a:p>
          <a:p>
            <a:pPr lvl="1"/>
            <a:r>
              <a:rPr lang="hr-HR" sz="2400" dirty="0"/>
              <a:t>2,5 GB podatkovnog prometa mjesečno tijekom 12 mjeseci bez naplate</a:t>
            </a:r>
            <a:endParaRPr lang="hr-HR" sz="2400" dirty="0">
              <a:cs typeface="Calibri"/>
            </a:endParaRPr>
          </a:p>
          <a:p>
            <a:pPr lvl="1"/>
            <a:r>
              <a:rPr lang="hr-HR" sz="2400" dirty="0"/>
              <a:t>Pristup bez naplate omogućen je internetskim stranicama s obrazovnim sadržajem izdavačkih kuća koje sudjeluju u obrazovnoj </a:t>
            </a:r>
            <a:r>
              <a:rPr lang="hr-HR" sz="2400" dirty="0" smtClean="0"/>
              <a:t>reformi</a:t>
            </a:r>
          </a:p>
          <a:p>
            <a:r>
              <a:rPr lang="hr-HR" sz="2400" dirty="0"/>
              <a:t>Za korištenje navedenih mogućnosti korisnik mora </a:t>
            </a:r>
            <a:r>
              <a:rPr lang="hr-HR" sz="2400" b="1" dirty="0"/>
              <a:t>imati jedinstveni elektronički identitet u sustavu </a:t>
            </a:r>
            <a:r>
              <a:rPr lang="hr-HR" sz="2400" b="1" dirty="0" err="1"/>
              <a:t>AAI@EduHr</a:t>
            </a:r>
            <a:r>
              <a:rPr lang="hr-HR" sz="2400" dirty="0"/>
              <a:t>,  koji dobiva u školi.</a:t>
            </a:r>
            <a:endParaRPr lang="hr-HR" sz="2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07221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 kakvim je </a:t>
            </a:r>
            <a:r>
              <a:rPr lang="hr-HR" dirty="0" err="1" smtClean="0"/>
              <a:t>tabletima</a:t>
            </a:r>
            <a:r>
              <a:rPr lang="hr-HR" dirty="0" smtClean="0"/>
              <a:t> riječ?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54066"/>
          </a:xfrm>
        </p:spPr>
        <p:txBody>
          <a:bodyPr>
            <a:normAutofit fontScale="85000" lnSpcReduction="20000"/>
          </a:bodyPr>
          <a:lstStyle/>
          <a:p>
            <a:r>
              <a:rPr lang="hr-HR" sz="2600" dirty="0" smtClean="0"/>
              <a:t>Tableti marke </a:t>
            </a:r>
            <a:r>
              <a:rPr lang="hr-HR" sz="2600" b="1" dirty="0" smtClean="0"/>
              <a:t>S&amp;T</a:t>
            </a:r>
            <a:r>
              <a:rPr lang="hr-HR" sz="2600" dirty="0" smtClean="0"/>
              <a:t> imaju </a:t>
            </a:r>
            <a:r>
              <a:rPr lang="hr-HR" sz="2600" dirty="0"/>
              <a:t>3 GB rama i 32 GB mjesta za pohranu, a budući da se digitalni sadržaji mogu koristiti offline, rade i kad nema interneta. </a:t>
            </a:r>
            <a:endParaRPr lang="hr-HR" sz="2600" dirty="0" smtClean="0"/>
          </a:p>
          <a:p>
            <a:r>
              <a:rPr lang="hr-HR" sz="2600" dirty="0" smtClean="0"/>
              <a:t>Imaju </a:t>
            </a:r>
            <a:r>
              <a:rPr lang="hr-HR" sz="2600" dirty="0"/>
              <a:t>bateriju od 8.000 </a:t>
            </a:r>
            <a:r>
              <a:rPr lang="hr-HR" sz="2600" dirty="0" err="1"/>
              <a:t>mAh</a:t>
            </a:r>
            <a:r>
              <a:rPr lang="hr-HR" sz="2600" dirty="0"/>
              <a:t> koja bi trebala trajati do deset sati</a:t>
            </a:r>
            <a:r>
              <a:rPr lang="hr-HR" sz="2600" dirty="0" smtClean="0"/>
              <a:t>.</a:t>
            </a:r>
            <a:r>
              <a:rPr lang="hr-HR" sz="2600" dirty="0"/>
              <a:t> </a:t>
            </a:r>
            <a:endParaRPr lang="hr-HR" sz="2600" dirty="0" smtClean="0"/>
          </a:p>
          <a:p>
            <a:r>
              <a:rPr lang="hr-HR" sz="2600" dirty="0" smtClean="0"/>
              <a:t>Imaju </a:t>
            </a:r>
            <a:r>
              <a:rPr lang="hr-HR" sz="2600" dirty="0" err="1"/>
              <a:t>osmojezgreni</a:t>
            </a:r>
            <a:r>
              <a:rPr lang="hr-HR" sz="2600" dirty="0"/>
              <a:t> procesor te Android operativni sustav</a:t>
            </a:r>
            <a:r>
              <a:rPr lang="hr-HR" sz="2600" dirty="0" smtClean="0"/>
              <a:t>.</a:t>
            </a:r>
          </a:p>
          <a:p>
            <a:r>
              <a:rPr lang="hr-HR" sz="2600" dirty="0"/>
              <a:t>Na internet se može povezati putem </a:t>
            </a:r>
            <a:r>
              <a:rPr lang="hr-HR" sz="2600" dirty="0" err="1"/>
              <a:t>WiFi</a:t>
            </a:r>
            <a:r>
              <a:rPr lang="hr-HR" sz="2600" dirty="0"/>
              <a:t> mreže, ali i putem LTE </a:t>
            </a:r>
            <a:r>
              <a:rPr lang="hr-HR" sz="2600" dirty="0" smtClean="0"/>
              <a:t>mreže.</a:t>
            </a:r>
          </a:p>
          <a:p>
            <a:r>
              <a:rPr lang="hr-HR" sz="2600" dirty="0" smtClean="0"/>
              <a:t>Kamera </a:t>
            </a:r>
            <a:r>
              <a:rPr lang="hr-HR" sz="2600" dirty="0"/>
              <a:t>ima 2 </a:t>
            </a:r>
            <a:r>
              <a:rPr lang="hr-HR" sz="2600" dirty="0" err="1"/>
              <a:t>megapiksela</a:t>
            </a:r>
            <a:r>
              <a:rPr lang="hr-HR" sz="2600" dirty="0"/>
              <a:t>. </a:t>
            </a:r>
            <a:endParaRPr lang="hr-HR" sz="2600" dirty="0" smtClean="0"/>
          </a:p>
          <a:p>
            <a:r>
              <a:rPr lang="hr-HR" sz="2600" dirty="0" err="1" smtClean="0"/>
              <a:t>Maskice</a:t>
            </a:r>
            <a:r>
              <a:rPr lang="hr-HR" sz="2600" dirty="0" smtClean="0"/>
              <a:t> </a:t>
            </a:r>
            <a:r>
              <a:rPr lang="hr-HR" sz="2600" dirty="0"/>
              <a:t>omogućavaju preklapanje na tri načina, a dolaze u četiri boje s logotipa ‘Škole za život</a:t>
            </a:r>
            <a:r>
              <a:rPr lang="hr-HR" sz="2600" dirty="0" smtClean="0"/>
              <a:t>’.</a:t>
            </a:r>
          </a:p>
          <a:p>
            <a:r>
              <a:rPr lang="hr-HR" sz="2600" dirty="0" smtClean="0"/>
              <a:t>Upute</a:t>
            </a:r>
            <a:endParaRPr lang="hr-HR" sz="2400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73672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we="http://schemas.microsoft.com/office/webextensions/webextension/2010/11" xmlns:pca="http://schemas.microsoft.com/office/powerpoint/2013/contentapp" Requires="we pca">
          <p:graphicFrame>
            <p:nvGraphicFramePr>
              <p:cNvPr id="4" name="Object 3">
                <a:extLst>
                  <a:ext uri="{FF2B5EF4-FFF2-40B4-BE49-F238E27FC236}">
                    <a16:creationId xmlns:a16="http://schemas.microsoft.com/office/drawing/2014/main" id="{247F2C74-62C0-42D4-B054-16CCE9E0BF8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70911173"/>
                  </p:ext>
                </p:extLst>
              </p:nvPr>
            </p:nvGraphicFramePr>
            <p:xfrm>
              <a:off x="1245658" y="762613"/>
              <a:ext cx="10278836" cy="5438607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4" name="Object 3">
                <a:extLst>
                  <a:ext uri="{FF2B5EF4-FFF2-40B4-BE49-F238E27FC236}">
                    <a16:creationId xmlns:a16="http://schemas.microsoft.com/office/drawing/2014/main" id="{247F2C74-62C0-42D4-B054-16CCE9E0BF8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45658" y="762613"/>
                <a:ext cx="10278836" cy="5438607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50631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41BE5-63CB-44A9-84CF-D6FB9515B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ea typeface="+mj-lt"/>
                <a:cs typeface="+mj-lt"/>
              </a:rPr>
              <a:t>Administriranje tableta</a:t>
            </a:r>
            <a:r>
              <a:rPr lang="hr-HR" dirty="0">
                <a:ea typeface="+mj-lt"/>
                <a:cs typeface="+mj-lt"/>
              </a:rPr>
              <a:t>:</a:t>
            </a:r>
            <a:endParaRPr lang="hr-HR" dirty="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3E01C-BC49-4013-A42E-121EACF5F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293" y="1557522"/>
            <a:ext cx="10892901" cy="4505927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hr-HR" sz="2400" dirty="0"/>
              <a:t>Osoba zadužena za administriranje tableta u </a:t>
            </a:r>
            <a:r>
              <a:rPr lang="hr-HR" sz="2400" dirty="0" smtClean="0"/>
              <a:t>OŠ Čavle</a:t>
            </a:r>
            <a:r>
              <a:rPr lang="hr-HR" sz="2400" dirty="0" smtClean="0"/>
              <a:t>:</a:t>
            </a:r>
          </a:p>
          <a:p>
            <a:pPr marL="0" indent="0" algn="ctr">
              <a:buNone/>
            </a:pPr>
            <a:r>
              <a:rPr lang="hr-HR" sz="2400" dirty="0"/>
              <a:t/>
            </a:r>
            <a:br>
              <a:rPr lang="hr-HR" sz="2400" dirty="0"/>
            </a:br>
            <a:r>
              <a:rPr lang="hr-HR" sz="2400" dirty="0" smtClean="0">
                <a:solidFill>
                  <a:schemeClr val="accent2">
                    <a:lumMod val="75000"/>
                  </a:schemeClr>
                </a:solidFill>
              </a:rPr>
              <a:t>Maja Rendić (učiteljica informatike)</a:t>
            </a:r>
          </a:p>
          <a:p>
            <a:pPr marL="0" indent="0" algn="ctr">
              <a:buNone/>
            </a:pPr>
            <a:endParaRPr lang="hr-HR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hr-HR" sz="2400" dirty="0" smtClean="0"/>
              <a:t>Kontaktirati putem </a:t>
            </a:r>
            <a:r>
              <a:rPr lang="hr-HR" sz="2400" i="1" dirty="0" smtClean="0">
                <a:solidFill>
                  <a:schemeClr val="accent2">
                    <a:lumMod val="75000"/>
                  </a:schemeClr>
                </a:solidFill>
              </a:rPr>
              <a:t>Office 365 </a:t>
            </a:r>
            <a:r>
              <a:rPr lang="hr-HR" sz="2400" dirty="0" smtClean="0"/>
              <a:t>ili na adresu e-pošte </a:t>
            </a:r>
            <a:r>
              <a:rPr lang="hr-HR" sz="2400" dirty="0" smtClean="0">
                <a:solidFill>
                  <a:schemeClr val="accent2">
                    <a:lumMod val="75000"/>
                  </a:schemeClr>
                </a:solidFill>
              </a:rPr>
              <a:t>maja.rendic1@skole.hr</a:t>
            </a:r>
            <a:endParaRPr lang="hr-HR" sz="24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hr-HR" sz="2400" dirty="0" smtClean="0"/>
          </a:p>
          <a:p>
            <a:r>
              <a:rPr lang="hr-HR" sz="2400" dirty="0" smtClean="0"/>
              <a:t>Administrator </a:t>
            </a:r>
            <a:r>
              <a:rPr lang="hr-HR" sz="2400" dirty="0"/>
              <a:t>tableta povezat će sve tablete u </a:t>
            </a:r>
            <a:r>
              <a:rPr lang="hr-HR" sz="2400" b="1" dirty="0"/>
              <a:t>Mobile </a:t>
            </a:r>
            <a:r>
              <a:rPr lang="hr-HR" sz="2400" b="1" dirty="0" err="1"/>
              <a:t>Device</a:t>
            </a:r>
            <a:r>
              <a:rPr lang="hr-HR" sz="2400" b="1" dirty="0"/>
              <a:t> Management (MDM) sustav koji upravlja radom svih tableta</a:t>
            </a:r>
            <a:r>
              <a:rPr lang="hr-HR" sz="2400" dirty="0"/>
              <a:t> koja služi za zaštitu učenika i njihovih prava za vrijeme korištenja </a:t>
            </a:r>
            <a:r>
              <a:rPr lang="hr-HR" sz="2400" dirty="0" smtClean="0"/>
              <a:t>tableta.</a:t>
            </a:r>
          </a:p>
          <a:p>
            <a:r>
              <a:rPr lang="hr-HR" sz="2400" b="1" dirty="0" smtClean="0"/>
              <a:t>MDM sustav </a:t>
            </a:r>
            <a:r>
              <a:rPr lang="hr-HR" sz="2400" dirty="0" smtClean="0"/>
              <a:t>je pod upravljanjem </a:t>
            </a:r>
            <a:r>
              <a:rPr lang="sv-SE" sz="2400" dirty="0" smtClean="0"/>
              <a:t>Hrvatsk</a:t>
            </a:r>
            <a:r>
              <a:rPr lang="hr-HR" sz="2400" dirty="0" smtClean="0"/>
              <a:t>e</a:t>
            </a:r>
            <a:r>
              <a:rPr lang="sv-SE" sz="2400" dirty="0" smtClean="0"/>
              <a:t> akademsk</a:t>
            </a:r>
            <a:r>
              <a:rPr lang="hr-HR" sz="2400" dirty="0" smtClean="0"/>
              <a:t>e</a:t>
            </a:r>
            <a:r>
              <a:rPr lang="sv-SE" sz="2400" dirty="0" smtClean="0"/>
              <a:t> </a:t>
            </a:r>
            <a:r>
              <a:rPr lang="sv-SE" sz="2400" dirty="0"/>
              <a:t>i </a:t>
            </a:r>
            <a:r>
              <a:rPr lang="sv-SE" sz="2400" dirty="0" smtClean="0"/>
              <a:t>istraživačk</a:t>
            </a:r>
            <a:r>
              <a:rPr lang="hr-HR" sz="2400" dirty="0" smtClean="0"/>
              <a:t>e</a:t>
            </a:r>
            <a:r>
              <a:rPr lang="sv-SE" sz="2400" dirty="0" smtClean="0"/>
              <a:t> </a:t>
            </a:r>
            <a:r>
              <a:rPr lang="sv-SE" sz="2400" dirty="0"/>
              <a:t>mreža – </a:t>
            </a:r>
            <a:r>
              <a:rPr lang="sv-SE" sz="2400" b="1" dirty="0" smtClean="0"/>
              <a:t>CARNET</a:t>
            </a:r>
            <a:r>
              <a:rPr lang="hr-HR" sz="2400" b="1" dirty="0" smtClean="0"/>
              <a:t>.</a:t>
            </a:r>
            <a:endParaRPr lang="hr-HR" sz="2400" b="1" dirty="0"/>
          </a:p>
        </p:txBody>
      </p:sp>
    </p:spTree>
    <p:extLst>
      <p:ext uri="{BB962C8B-B14F-4D97-AF65-F5344CB8AC3E}">
        <p14:creationId xmlns:p14="http://schemas.microsoft.com/office/powerpoint/2010/main" val="223875499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webextensions/_rels/webextension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webextensions/webextension1.xml><?xml version="1.0" encoding="utf-8"?>
<we:webextension xmlns:we="http://schemas.microsoft.com/office/webextensions/webextension/2010/11" id="{8F8A3CFD-8826-4BC3-BD92-E2264CCF302F}">
  <we:reference id="WA104221182" version="3.3.0.0" store="en-US" storeType="omex"/>
  <we:alternateReferences>
    <we:reference id="WA104221182" version="3.3.0.0" store="omex" storeType="omex"/>
  </we:alternateReferences>
  <we:properties>
    <we:property name="vid" value="&quot;https://youtu.be/YQtIoSVLWXU&quot;"/>
    <we:property name="starttime" value="0"/>
    <we:property name="slideId" value="257"/>
    <we:property name="endtime" value="0"/>
    <we:property name="autoplay" value="0"/>
  </we:properties>
  <we:bindings/>
  <we:snapshot xmlns:r="http://schemas.openxmlformats.org/officeDocument/2006/relationships" r:embed="rId1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455065B835D544D891D075ECA0FC8CB" ma:contentTypeVersion="41" ma:contentTypeDescription="Create a new document." ma:contentTypeScope="" ma:versionID="4010dc53fbc9863c84e6572eca6eea12">
  <xsd:schema xmlns:xsd="http://www.w3.org/2001/XMLSchema" xmlns:xs="http://www.w3.org/2001/XMLSchema" xmlns:p="http://schemas.microsoft.com/office/2006/metadata/properties" xmlns:ns3="d559c2da-56df-4bfe-ab38-dd24cbafdfd4" xmlns:ns4="6c570e8d-7079-4bb6-a7be-5bd290c56ee3" targetNamespace="http://schemas.microsoft.com/office/2006/metadata/properties" ma:root="true" ma:fieldsID="433e4d94ec330bbccb2eb20af6c0f91c" ns3:_="" ns4:_="">
    <xsd:import namespace="d559c2da-56df-4bfe-ab38-dd24cbafdfd4"/>
    <xsd:import namespace="6c570e8d-7079-4bb6-a7be-5bd290c56ee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ingHintHash" minOccurs="0"/>
                <xsd:element ref="ns3:SharedWithDetails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OCR" minOccurs="0"/>
                <xsd:element ref="ns4:TeamsChannelId" minOccurs="0"/>
                <xsd:element ref="ns4:IsNotebookLocked" minOccurs="0"/>
                <xsd:element ref="ns4:MediaServiceLocation" minOccurs="0"/>
                <xsd:element ref="ns4:Math_Settings" minOccurs="0"/>
                <xsd:element ref="ns4:Leaders" minOccurs="0"/>
                <xsd:element ref="ns4:Members" minOccurs="0"/>
                <xsd:element ref="ns4:Member_Groups" minOccurs="0"/>
                <xsd:element ref="ns4:Invited_Leaders" minOccurs="0"/>
                <xsd:element ref="ns4:Invited_Members" minOccurs="0"/>
                <xsd:element ref="ns4:Has_Leaders_Only_SectionGroup" minOccurs="0"/>
                <xsd:element ref="ns4:Distribution_Groups" minOccurs="0"/>
                <xsd:element ref="ns4:LMS_Mapping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59c2da-56df-4bfe-ab38-dd24cbafdfd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description="" ma:hidden="true" ma:internalName="SharingHintHash" ma:readOnly="true">
      <xsd:simpleType>
        <xsd:restriction base="dms:Text"/>
      </xsd:simpleType>
    </xsd:element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570e8d-7079-4bb6-a7be-5bd290c56e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NotebookType" ma:index="17" nillable="true" ma:displayName="Notebook Type" ma:internalName="NotebookType">
      <xsd:simpleType>
        <xsd:restriction base="dms:Text"/>
      </xsd:simpleType>
    </xsd:element>
    <xsd:element name="FolderType" ma:index="18" nillable="true" ma:displayName="Folder Type" ma:internalName="FolderType">
      <xsd:simpleType>
        <xsd:restriction base="dms:Text"/>
      </xsd:simpleType>
    </xsd:element>
    <xsd:element name="Owner" ma:index="19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20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1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22" nillable="true" ma:displayName="Culture Name" ma:internalName="CultureName">
      <xsd:simpleType>
        <xsd:restriction base="dms:Text"/>
      </xsd:simpleType>
    </xsd:element>
    <xsd:element name="AppVersion" ma:index="23" nillable="true" ma:displayName="App Version" ma:internalName="AppVersion">
      <xsd:simpleType>
        <xsd:restriction base="dms:Text"/>
      </xsd:simpleType>
    </xsd:element>
    <xsd:element name="Teachers" ma:index="24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5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6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7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8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9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0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1" nillable="true" ma:displayName="Is Collaboration Space Locked" ma:internalName="Is_Collaboration_Space_Locked">
      <xsd:simpleType>
        <xsd:restriction base="dms:Boolean"/>
      </xsd:simpleType>
    </xsd:element>
    <xsd:element name="MediaServiceOCR" ma:index="3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TeamsChannelId" ma:index="33" nillable="true" ma:displayName="Teams Channel Id" ma:internalName="TeamsChannelId">
      <xsd:simpleType>
        <xsd:restriction base="dms:Text"/>
      </xsd:simpleType>
    </xsd:element>
    <xsd:element name="IsNotebookLocked" ma:index="34" nillable="true" ma:displayName="Is Notebook Locked" ma:internalName="IsNotebookLocked">
      <xsd:simpleType>
        <xsd:restriction base="dms:Boolean"/>
      </xsd:simpleType>
    </xsd:element>
    <xsd:element name="MediaServiceLocation" ma:index="35" nillable="true" ma:displayName="Location" ma:internalName="MediaServiceLocation" ma:readOnly="true">
      <xsd:simpleType>
        <xsd:restriction base="dms:Text"/>
      </xsd:simpleType>
    </xsd:element>
    <xsd:element name="Math_Settings" ma:index="36" nillable="true" ma:displayName="Math Settings" ma:internalName="Math_Settings">
      <xsd:simpleType>
        <xsd:restriction base="dms:Text"/>
      </xsd:simpleType>
    </xsd:element>
    <xsd:element name="Leaders" ma:index="37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38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39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Leaders" ma:index="40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41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Has_Leaders_Only_SectionGroup" ma:index="42" nillable="true" ma:displayName="Has Leaders Only SectionGroup" ma:internalName="Has_Leaders_Only_SectionGroup">
      <xsd:simpleType>
        <xsd:restriction base="dms:Boolean"/>
      </xsd:simpleType>
    </xsd:element>
    <xsd:element name="Distribution_Groups" ma:index="43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44" nillable="true" ma:displayName="LMS Mappings" ma:internalName="LMS_Mappings">
      <xsd:simpleType>
        <xsd:restriction base="dms:Note">
          <xsd:maxLength value="255"/>
        </xsd:restriction>
      </xsd:simpleType>
    </xsd:element>
    <xsd:element name="MediaServiceGenerationTime" ma:index="4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4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faultSectionNames xmlns="6c570e8d-7079-4bb6-a7be-5bd290c56ee3" xsi:nil="true"/>
    <Is_Collaboration_Space_Locked xmlns="6c570e8d-7079-4bb6-a7be-5bd290c56ee3" xsi:nil="true"/>
    <FolderType xmlns="6c570e8d-7079-4bb6-a7be-5bd290c56ee3" xsi:nil="true"/>
    <Teachers xmlns="6c570e8d-7079-4bb6-a7be-5bd290c56ee3">
      <UserInfo>
        <DisplayName/>
        <AccountId xsi:nil="true"/>
        <AccountType/>
      </UserInfo>
    </Teachers>
    <NotebookType xmlns="6c570e8d-7079-4bb6-a7be-5bd290c56ee3" xsi:nil="true"/>
    <Leaders xmlns="6c570e8d-7079-4bb6-a7be-5bd290c56ee3">
      <UserInfo>
        <DisplayName/>
        <AccountId xsi:nil="true"/>
        <AccountType/>
      </UserInfo>
    </Leaders>
    <Members xmlns="6c570e8d-7079-4bb6-a7be-5bd290c56ee3">
      <UserInfo>
        <DisplayName/>
        <AccountId xsi:nil="true"/>
        <AccountType/>
      </UserInfo>
    </Members>
    <Has_Leaders_Only_SectionGroup xmlns="6c570e8d-7079-4bb6-a7be-5bd290c56ee3" xsi:nil="true"/>
    <Invited_Members xmlns="6c570e8d-7079-4bb6-a7be-5bd290c56ee3" xsi:nil="true"/>
    <Invited_Teachers xmlns="6c570e8d-7079-4bb6-a7be-5bd290c56ee3" xsi:nil="true"/>
    <Invited_Students xmlns="6c570e8d-7079-4bb6-a7be-5bd290c56ee3" xsi:nil="true"/>
    <TeamsChannelId xmlns="6c570e8d-7079-4bb6-a7be-5bd290c56ee3" xsi:nil="true"/>
    <IsNotebookLocked xmlns="6c570e8d-7079-4bb6-a7be-5bd290c56ee3" xsi:nil="true"/>
    <Owner xmlns="6c570e8d-7079-4bb6-a7be-5bd290c56ee3">
      <UserInfo>
        <DisplayName/>
        <AccountId xsi:nil="true"/>
        <AccountType/>
      </UserInfo>
    </Owner>
    <CultureName xmlns="6c570e8d-7079-4bb6-a7be-5bd290c56ee3" xsi:nil="true"/>
    <Distribution_Groups xmlns="6c570e8d-7079-4bb6-a7be-5bd290c56ee3" xsi:nil="true"/>
    <AppVersion xmlns="6c570e8d-7079-4bb6-a7be-5bd290c56ee3" xsi:nil="true"/>
    <Invited_Leaders xmlns="6c570e8d-7079-4bb6-a7be-5bd290c56ee3" xsi:nil="true"/>
    <Students xmlns="6c570e8d-7079-4bb6-a7be-5bd290c56ee3">
      <UserInfo>
        <DisplayName/>
        <AccountId xsi:nil="true"/>
        <AccountType/>
      </UserInfo>
    </Students>
    <Student_Groups xmlns="6c570e8d-7079-4bb6-a7be-5bd290c56ee3">
      <UserInfo>
        <DisplayName/>
        <AccountId xsi:nil="true"/>
        <AccountType/>
      </UserInfo>
    </Student_Groups>
    <Templates xmlns="6c570e8d-7079-4bb6-a7be-5bd290c56ee3" xsi:nil="true"/>
    <Math_Settings xmlns="6c570e8d-7079-4bb6-a7be-5bd290c56ee3" xsi:nil="true"/>
    <LMS_Mappings xmlns="6c570e8d-7079-4bb6-a7be-5bd290c56ee3" xsi:nil="true"/>
    <Self_Registration_Enabled xmlns="6c570e8d-7079-4bb6-a7be-5bd290c56ee3" xsi:nil="true"/>
    <Has_Teacher_Only_SectionGroup xmlns="6c570e8d-7079-4bb6-a7be-5bd290c56ee3" xsi:nil="true"/>
    <Member_Groups xmlns="6c570e8d-7079-4bb6-a7be-5bd290c56ee3">
      <UserInfo>
        <DisplayName/>
        <AccountId xsi:nil="true"/>
        <AccountType/>
      </UserInfo>
    </Member_Group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FAF54E4-832A-416C-94A6-DC8307CB5F7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559c2da-56df-4bfe-ab38-dd24cbafdfd4"/>
    <ds:schemaRef ds:uri="6c570e8d-7079-4bb6-a7be-5bd290c56e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596F569-0BF5-45B3-96A0-317CF7A9C2D1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6c570e8d-7079-4bb6-a7be-5bd290c56ee3"/>
    <ds:schemaRef ds:uri="http://purl.org/dc/elements/1.1/"/>
    <ds:schemaRef ds:uri="http://schemas.microsoft.com/office/2006/metadata/properties"/>
    <ds:schemaRef ds:uri="d559c2da-56df-4bfe-ab38-dd24cbafdfd4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2F80E79-A310-470A-8327-2F6791833D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62</TotalTime>
  <Words>354</Words>
  <Application>Microsoft Office PowerPoint</Application>
  <PresentationFormat>Široki zaslon</PresentationFormat>
  <Paragraphs>53</Paragraphs>
  <Slides>10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Trebuchet MS</vt:lpstr>
      <vt:lpstr>Wingdings 3</vt:lpstr>
      <vt:lpstr>Faseta</vt:lpstr>
      <vt:lpstr>Predstavljanje tableta dobivenih u sklopu projekta Škola za život</vt:lpstr>
      <vt:lpstr>Javna nabava tableta</vt:lpstr>
      <vt:lpstr>Isporuka tableta</vt:lpstr>
      <vt:lpstr>Zaduživanje tableta</vt:lpstr>
      <vt:lpstr>Postupci u slučaju oštećenja tableta</vt:lpstr>
      <vt:lpstr>Spajanje tableta na internet</vt:lpstr>
      <vt:lpstr>O kakvim je tabletima riječ?</vt:lpstr>
      <vt:lpstr>PowerPoint prezentacija</vt:lpstr>
      <vt:lpstr>Administriranje tableta: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Vjera Barbir Alavanja</dc:creator>
  <cp:lastModifiedBy>Maja Rendić</cp:lastModifiedBy>
  <cp:revision>17</cp:revision>
  <dcterms:created xsi:type="dcterms:W3CDTF">2020-01-19T14:13:22Z</dcterms:created>
  <dcterms:modified xsi:type="dcterms:W3CDTF">2020-01-22T17:31:27Z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0x010100D455065B835D544D891D075ECA0FC8CB</vt:lpwstr>
  </property>
</Properties>
</file>